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  <p:sldId id="258" r:id="rId5"/>
    <p:sldId id="287" r:id="rId6"/>
    <p:sldId id="286" r:id="rId7"/>
    <p:sldId id="276" r:id="rId8"/>
    <p:sldId id="277" r:id="rId9"/>
    <p:sldId id="279" r:id="rId10"/>
    <p:sldId id="281" r:id="rId11"/>
    <p:sldId id="283" r:id="rId12"/>
    <p:sldId id="285" r:id="rId13"/>
    <p:sldId id="263" r:id="rId14"/>
    <p:sldId id="265" r:id="rId15"/>
    <p:sldId id="266" r:id="rId16"/>
    <p:sldId id="268" r:id="rId17"/>
    <p:sldId id="269" r:id="rId18"/>
    <p:sldId id="270" r:id="rId19"/>
    <p:sldId id="271" r:id="rId20"/>
    <p:sldId id="273" r:id="rId21"/>
    <p:sldId id="275" r:id="rId22"/>
    <p:sldId id="274" r:id="rId23"/>
    <p:sldId id="278" r:id="rId24"/>
    <p:sldId id="280" r:id="rId25"/>
    <p:sldId id="282" r:id="rId26"/>
    <p:sldId id="284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2017-2018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0.22000000000000003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2018-2019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b="1"/>
                  </a:pPr>
                  <a:endParaRPr lang="ru-RU"/>
                </a:p>
              </c:txPr>
            </c:dLbl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Лист1!$C$2</c:f>
              <c:numCache>
                <c:formatCode>0.00%</c:formatCode>
                <c:ptCount val="1"/>
                <c:pt idx="0">
                  <c:v>0.23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2019-2020</c:v>
                </c:pt>
              </c:strCache>
            </c:strRef>
          </c:tx>
          <c:dLbls>
            <c:dLbl>
              <c:idx val="0"/>
              <c:layout>
                <c:manualLayout>
                  <c:x val="5.8333333333333751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Молодые педагоги</c:v>
                </c:pt>
              </c:strCache>
            </c:strRef>
          </c:cat>
          <c:val>
            <c:numRef>
              <c:f>Лист1!$D$2</c:f>
              <c:numCache>
                <c:formatCode>0.00%</c:formatCode>
                <c:ptCount val="1"/>
                <c:pt idx="0">
                  <c:v>0.22000000000000003</c:v>
                </c:pt>
              </c:numCache>
            </c:numRef>
          </c:val>
        </c:ser>
        <c:dLbls/>
        <c:axId val="56256384"/>
        <c:axId val="56257920"/>
      </c:barChart>
      <c:catAx>
        <c:axId val="5625638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6257920"/>
        <c:crosses val="autoZero"/>
        <c:auto val="1"/>
        <c:lblAlgn val="ctr"/>
        <c:lblOffset val="100"/>
      </c:catAx>
      <c:valAx>
        <c:axId val="56257920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56256384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</c:chart>
  <c:spPr>
    <a:solidFill>
      <a:srgbClr val="FFFFFF"/>
    </a:solidFill>
    <a:ln w="28575">
      <a:solidFill>
        <a:srgbClr val="002060"/>
      </a:solidFill>
    </a:ln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12700">
              <a:solidFill>
                <a:srgbClr val="C00000"/>
              </a:solidFill>
            </a:ln>
          </c:spPr>
          <c:dLbls>
            <c:dLbl>
              <c:idx val="0"/>
              <c:layout>
                <c:manualLayout>
                  <c:x val="-1.5479538064257701E-2"/>
                  <c:y val="-2.0274176130982116E-3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общая категорийность 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61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12700">
              <a:solidFill>
                <a:srgbClr val="C00000"/>
              </a:solidFill>
            </a:ln>
          </c:spPr>
          <c:dLbls>
            <c:dLbl>
              <c:idx val="0"/>
              <c:layout>
                <c:manualLayout>
                  <c:x val="-3.1026993484331452E-3"/>
                  <c:y val="-2.0355843523308451E-2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общая категорийность 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64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spPr>
            <a:ln w="19050">
              <a:solidFill>
                <a:srgbClr val="C00000"/>
              </a:solidFill>
            </a:ln>
          </c:spPr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общая категорийность 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69.540000000000006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РТ</c:v>
                </c:pt>
              </c:strCache>
            </c:strRef>
          </c:tx>
          <c:dPt>
            <c:idx val="0"/>
            <c:spPr>
              <a:solidFill>
                <a:schemeClr val="accent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2.6095060577819365E-2"/>
                  <c:y val="0"/>
                </c:manualLayout>
              </c:layout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Val val="1"/>
          </c:dLbls>
          <c:cat>
            <c:strRef>
              <c:f>Лист1!$A$2</c:f>
              <c:strCache>
                <c:ptCount val="1"/>
                <c:pt idx="0">
                  <c:v>общая категорийность 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67.69</c:v>
                </c:pt>
              </c:numCache>
            </c:numRef>
          </c:val>
        </c:ser>
        <c:axId val="142502144"/>
        <c:axId val="144085376"/>
      </c:barChart>
      <c:catAx>
        <c:axId val="142502144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4085376"/>
        <c:crosses val="autoZero"/>
        <c:auto val="1"/>
        <c:lblAlgn val="ctr"/>
        <c:lblOffset val="100"/>
      </c:catAx>
      <c:valAx>
        <c:axId val="14408537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142502144"/>
        <c:crosses val="autoZero"/>
        <c:crossBetween val="between"/>
      </c:valAx>
      <c:spPr>
        <a:solidFill>
          <a:schemeClr val="accent3">
            <a:lumMod val="20000"/>
            <a:lumOff val="80000"/>
          </a:schemeClr>
        </a:solidFill>
      </c:spPr>
    </c:plotArea>
    <c:plotVisOnly val="1"/>
    <c:dispBlanksAs val="gap"/>
  </c:chart>
  <c:spPr>
    <a:gradFill rotWithShape="1">
      <a:gsLst>
        <a:gs pos="0">
          <a:schemeClr val="accent3">
            <a:tint val="50000"/>
            <a:satMod val="300000"/>
          </a:schemeClr>
        </a:gs>
        <a:gs pos="35000">
          <a:schemeClr val="accent3">
            <a:tint val="37000"/>
            <a:satMod val="300000"/>
          </a:schemeClr>
        </a:gs>
        <a:gs pos="100000">
          <a:schemeClr val="accent3">
            <a:tint val="15000"/>
            <a:satMod val="350000"/>
          </a:schemeClr>
        </a:gs>
      </a:gsLst>
      <a:lin ang="16200000" scaled="1"/>
    </a:gradFill>
    <a:ln w="19050" cap="flat" cmpd="sng" algn="ctr">
      <a:solidFill>
        <a:srgbClr val="003300"/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0.21561</cdr:x>
      <cdr:y>0.69032</cdr:y>
    </cdr:from>
    <cdr:to>
      <cdr:x>0.35935</cdr:x>
      <cdr:y>0.80341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64096" y="1728192"/>
          <a:ext cx="576064" cy="2831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bg1"/>
              </a:solidFill>
            </a:rPr>
            <a:t>2017</a:t>
          </a:r>
          <a:endParaRPr lang="ru-RU" sz="1400" b="1" dirty="0">
            <a:solidFill>
              <a:schemeClr val="bg1"/>
            </a:solidFill>
          </a:endParaRP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svetlananikitin.wixsite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00808"/>
            <a:ext cx="9144001" cy="1323439"/>
          </a:xfrm>
          <a:prstGeom prst="rect">
            <a:avLst/>
          </a:prstGeom>
          <a:solidFill>
            <a:schemeClr val="bg1">
              <a:alpha val="61176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Работа методической службы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Спасского муниципального района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021288"/>
            <a:ext cx="2427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2019-2020 </a:t>
            </a:r>
            <a:r>
              <a:rPr lang="ru-RU" sz="2800" b="1" dirty="0" smtClean="0">
                <a:solidFill>
                  <a:srgbClr val="002060"/>
                </a:solidFill>
              </a:rPr>
              <a:t>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429000"/>
            <a:ext cx="6156176" cy="163121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Рыбакова Л. С. заместитель начальника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по учебно-методической работе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– 31 лет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 - 27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должности -9 лет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94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0648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latin typeface="+mj-lt"/>
              </a:rPr>
              <a:t>Методический проект 2019г.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0099"/>
                </a:solidFill>
                <a:latin typeface="+mj-lt"/>
              </a:rPr>
              <a:t>«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методического сопровождения  преподавателей-организаторов ОБЖ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</a:rPr>
              <a:t>» </a:t>
            </a:r>
            <a:r>
              <a:rPr lang="ru-RU" sz="1600" b="1" dirty="0" smtClean="0">
                <a:solidFill>
                  <a:srgbClr val="000099"/>
                </a:solidFill>
                <a:latin typeface="+mj-lt"/>
              </a:rPr>
              <a:t>:</a:t>
            </a:r>
            <a:endParaRPr lang="ru-RU" sz="1600" b="1" dirty="0">
              <a:solidFill>
                <a:srgbClr val="C00000"/>
              </a:solidFill>
            </a:endParaRPr>
          </a:p>
        </p:txBody>
      </p:sp>
      <p:pic>
        <p:nvPicPr>
          <p:cNvPr id="117762" name="Picture 2"/>
          <p:cNvPicPr>
            <a:picLocks noChangeAspect="1" noChangeArrowheads="1"/>
          </p:cNvPicPr>
          <p:nvPr/>
        </p:nvPicPr>
        <p:blipFill>
          <a:blip r:embed="rId2" cstate="print"/>
          <a:srcRect l="24070" t="20297" r="28887" b="15719"/>
          <a:stretch>
            <a:fillRect/>
          </a:stretch>
        </p:blipFill>
        <p:spPr bwMode="auto">
          <a:xfrm>
            <a:off x="1475656" y="1412776"/>
            <a:ext cx="6264696" cy="2918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F:\Егоров В.Г. Заявка на Грант лучший методист 2019г\Фото от Васильева Е.Е. УС 2019\xcJbEabofh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84984"/>
            <a:ext cx="3168352" cy="2942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F:\Егоров В.Г. Заявка на Грант лучший методист 2019г\Фото от Васильева Е.Е. УС 2019\SlpNNX2__u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439" t="31746" r="20175"/>
          <a:stretch>
            <a:fillRect/>
          </a:stretch>
        </p:blipFill>
        <p:spPr bwMode="auto">
          <a:xfrm>
            <a:off x="4355976" y="3429000"/>
            <a:ext cx="4104456" cy="2846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180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7667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Методический проект 2019г.</a:t>
            </a:r>
          </a:p>
          <a:p>
            <a:pPr algn="ctr"/>
            <a:r>
              <a:rPr lang="ru-RU" b="1" dirty="0" smtClean="0">
                <a:solidFill>
                  <a:srgbClr val="000099"/>
                </a:solidFill>
              </a:rPr>
              <a:t>«Школьная </a:t>
            </a:r>
            <a:r>
              <a:rPr lang="ru-RU" b="1" dirty="0" smtClean="0">
                <a:solidFill>
                  <a:srgbClr val="000099"/>
                </a:solidFill>
              </a:rPr>
              <a:t>библиотека – территория чтения»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16739" name="Picture 3"/>
          <p:cNvPicPr>
            <a:picLocks noChangeAspect="1" noChangeArrowheads="1"/>
          </p:cNvPicPr>
          <p:nvPr/>
        </p:nvPicPr>
        <p:blipFill>
          <a:blip r:embed="rId2" cstate="print"/>
          <a:srcRect l="14861" t="32281" r="14861" b="15547"/>
          <a:stretch>
            <a:fillRect/>
          </a:stretch>
        </p:blipFill>
        <p:spPr bwMode="auto">
          <a:xfrm>
            <a:off x="683568" y="1340768"/>
            <a:ext cx="5527450" cy="2306988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</p:spPr>
      </p:pic>
      <p:pic>
        <p:nvPicPr>
          <p:cNvPr id="116738" name="Picture 2"/>
          <p:cNvPicPr>
            <a:picLocks noChangeAspect="1" noChangeArrowheads="1"/>
          </p:cNvPicPr>
          <p:nvPr/>
        </p:nvPicPr>
        <p:blipFill>
          <a:blip r:embed="rId3" cstate="print"/>
          <a:srcRect t="19313" r="50472" b="12766"/>
          <a:stretch>
            <a:fillRect/>
          </a:stretch>
        </p:blipFill>
        <p:spPr bwMode="auto">
          <a:xfrm>
            <a:off x="3491880" y="2348880"/>
            <a:ext cx="5043294" cy="3888432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71600" y="5445224"/>
            <a:ext cx="6642844" cy="646331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создание  методического ресурса для педагогов района </a:t>
            </a:r>
          </a:p>
          <a:p>
            <a:pPr algn="ctr">
              <a:buFont typeface="Wingdings" pitchFamily="2" charset="2"/>
              <a:buChar char="v"/>
            </a:pP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«Презентации к урокам и мероприятиям»</a:t>
            </a:r>
            <a:endParaRPr lang="ru-RU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99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blob:https://web.whatsapp.com/9ea32ace-d2b4-4412-b3e3-1bdd6de397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blob:https://web.whatsapp.com/9ea32ace-d2b4-4412-b3e3-1bdd6de397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blob:https://web.whatsapp.com/9ea32ace-d2b4-4412-b3e3-1bdd6de397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7" name="Picture 7" descr="C:\Users\Zam\Desktop\1.jpg"/>
          <p:cNvPicPr>
            <a:picLocks noChangeAspect="1" noChangeArrowheads="1"/>
          </p:cNvPicPr>
          <p:nvPr/>
        </p:nvPicPr>
        <p:blipFill>
          <a:blip r:embed="rId2" cstate="print"/>
          <a:srcRect t="30050" b="31100"/>
          <a:stretch>
            <a:fillRect/>
          </a:stretch>
        </p:blipFill>
        <p:spPr bwMode="auto">
          <a:xfrm>
            <a:off x="3563888" y="1268760"/>
            <a:ext cx="5303901" cy="4464496"/>
          </a:xfrm>
          <a:prstGeom prst="rect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37" t="13492" r="19439" b="12500"/>
          <a:stretch/>
        </p:blipFill>
        <p:spPr bwMode="auto">
          <a:xfrm>
            <a:off x="251520" y="260648"/>
            <a:ext cx="5256584" cy="3734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1560" y="4581128"/>
            <a:ext cx="28474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Пашина Л.В., 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победитель конкурса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 «Сельский учитель</a:t>
            </a:r>
            <a:endParaRPr lang="ru-RU" sz="2000" b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6310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34" t="13484" r="28450" b="8531"/>
          <a:stretch/>
        </p:blipFill>
        <p:spPr bwMode="auto">
          <a:xfrm>
            <a:off x="0" y="476672"/>
            <a:ext cx="4799150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7" name="Picture 1" descr="C:\Users\Zam\Desktop\2.jpg"/>
          <p:cNvPicPr>
            <a:picLocks noChangeAspect="1" noChangeArrowheads="1"/>
          </p:cNvPicPr>
          <p:nvPr/>
        </p:nvPicPr>
        <p:blipFill>
          <a:blip r:embed="rId3" cstate="print"/>
          <a:srcRect l="10522" b="4165"/>
          <a:stretch>
            <a:fillRect/>
          </a:stretch>
        </p:blipFill>
        <p:spPr bwMode="auto">
          <a:xfrm>
            <a:off x="3203848" y="3284984"/>
            <a:ext cx="3674027" cy="338437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14338" name="Picture 2" descr="C:\Users\Zam\Desktop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692696"/>
            <a:ext cx="3838048" cy="3304986"/>
          </a:xfrm>
          <a:prstGeom prst="rect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249333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48" t="10913" r="30604" b="10913"/>
          <a:stretch/>
        </p:blipFill>
        <p:spPr bwMode="auto">
          <a:xfrm>
            <a:off x="323528" y="836712"/>
            <a:ext cx="4248472" cy="4903610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3" name="Picture 1" descr="C:\Users\Zam\Desktop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1365" y="2204864"/>
            <a:ext cx="4668467" cy="403244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4788024" y="764704"/>
            <a:ext cx="37699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Победители Республиканского 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конкурса «Красивая школа»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Болгарская СОШ №2,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Детский сад «Колосок»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3443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Users\Zam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1196752"/>
            <a:ext cx="5538546" cy="4891783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941" t="16865" r="32661" b="6250"/>
          <a:stretch/>
        </p:blipFill>
        <p:spPr bwMode="auto">
          <a:xfrm>
            <a:off x="323528" y="332656"/>
            <a:ext cx="3885397" cy="4904206"/>
          </a:xfrm>
          <a:prstGeom prst="rect">
            <a:avLst/>
          </a:prstGeom>
          <a:noFill/>
          <a:ln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773897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 descr="blob:https://web.whatsapp.com/b83b4824-2e76-4e92-b6af-5606aca97cb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7" name="Picture 3" descr="C:\Users\Zam\Desktop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4320480" cy="3771911"/>
          </a:xfrm>
          <a:prstGeom prst="rect">
            <a:avLst/>
          </a:prstGeom>
          <a:noFill/>
        </p:spPr>
      </p:pic>
      <p:pic>
        <p:nvPicPr>
          <p:cNvPr id="11268" name="Picture 4" descr="C:\Users\Zam\Desktop\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2924944"/>
            <a:ext cx="4788024" cy="351565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31418" y="692696"/>
            <a:ext cx="451258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Межрегиональный  семинар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с участием педагогов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 Ульяновской области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 и Спасского района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2398439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9712" y="260648"/>
            <a:ext cx="54950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Мониторинг </a:t>
            </a: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</a:rPr>
              <a:t>качества образования </a:t>
            </a:r>
            <a:endParaRPr lang="ru-RU" sz="24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 l="14662" t="8485" r="54899" b="50172"/>
          <a:stretch>
            <a:fillRect/>
          </a:stretch>
        </p:blipFill>
        <p:spPr bwMode="auto">
          <a:xfrm>
            <a:off x="323528" y="908720"/>
            <a:ext cx="3960440" cy="302433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 l="26756" t="23422" r="22882" b="7672"/>
          <a:stretch>
            <a:fillRect/>
          </a:stretch>
        </p:blipFill>
        <p:spPr bwMode="auto">
          <a:xfrm>
            <a:off x="4572000" y="836712"/>
            <a:ext cx="4212468" cy="3240360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 l="11813" t="21454" r="10153" b="8657"/>
          <a:stretch>
            <a:fillRect/>
          </a:stretch>
        </p:blipFill>
        <p:spPr bwMode="auto">
          <a:xfrm>
            <a:off x="1907704" y="3140968"/>
            <a:ext cx="6768752" cy="340837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1293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260648"/>
            <a:ext cx="5416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Оказанием </a:t>
            </a:r>
            <a:r>
              <a:rPr lang="ru-RU" sz="2400" b="1" dirty="0" smtClean="0">
                <a:solidFill>
                  <a:srgbClr val="C00000"/>
                </a:solidFill>
              </a:rPr>
              <a:t>методической </a:t>
            </a:r>
            <a:r>
              <a:rPr lang="ru-RU" sz="2400" b="1" dirty="0" smtClean="0">
                <a:solidFill>
                  <a:srgbClr val="C00000"/>
                </a:solidFill>
              </a:rPr>
              <a:t>помощи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 cstate="print"/>
          <a:srcRect l="24070" t="21282" r="25567" b="8829"/>
          <a:stretch>
            <a:fillRect/>
          </a:stretch>
        </p:blipFill>
        <p:spPr bwMode="auto">
          <a:xfrm>
            <a:off x="395536" y="692696"/>
            <a:ext cx="3744415" cy="3456384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 l="22328" t="23422" r="21775" b="8657"/>
          <a:stretch>
            <a:fillRect/>
          </a:stretch>
        </p:blipFill>
        <p:spPr bwMode="auto">
          <a:xfrm>
            <a:off x="4644008" y="764704"/>
            <a:ext cx="4139952" cy="3384376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 l="27309" t="25391" r="23988" b="7672"/>
          <a:stretch>
            <a:fillRect/>
          </a:stretch>
        </p:blipFill>
        <p:spPr bwMode="auto">
          <a:xfrm>
            <a:off x="2267744" y="3343899"/>
            <a:ext cx="4176464" cy="322726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378667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332656"/>
            <a:ext cx="4573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Работа с </a:t>
            </a:r>
            <a:r>
              <a:rPr lang="ru-RU" sz="2400" b="1" dirty="0" smtClean="0">
                <a:solidFill>
                  <a:srgbClr val="C00000"/>
                </a:solidFill>
              </a:rPr>
              <a:t>одарёнными детьми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8193" name="Picture 1" descr="C:\Users\Zam\Desktop\f39735ec-0d37-4156-963b-d25ee084ff1e.jpg"/>
          <p:cNvPicPr>
            <a:picLocks noChangeAspect="1" noChangeArrowheads="1"/>
          </p:cNvPicPr>
          <p:nvPr/>
        </p:nvPicPr>
        <p:blipFill>
          <a:blip r:embed="rId2" cstate="print"/>
          <a:srcRect t="26900"/>
          <a:stretch>
            <a:fillRect/>
          </a:stretch>
        </p:blipFill>
        <p:spPr bwMode="auto">
          <a:xfrm>
            <a:off x="611560" y="908720"/>
            <a:ext cx="3685574" cy="2719088"/>
          </a:xfrm>
          <a:prstGeom prst="rect">
            <a:avLst/>
          </a:prstGeom>
          <a:noFill/>
        </p:spPr>
      </p:pic>
      <p:pic>
        <p:nvPicPr>
          <p:cNvPr id="8194" name="Picture 2" descr="C:\Users\Zam\Desktop\38c1f810-6fe9-406a-af1d-320f15066948.jpg"/>
          <p:cNvPicPr>
            <a:picLocks noChangeAspect="1" noChangeArrowheads="1"/>
          </p:cNvPicPr>
          <p:nvPr/>
        </p:nvPicPr>
        <p:blipFill>
          <a:blip r:embed="rId3" cstate="print"/>
          <a:srcRect b="21652"/>
          <a:stretch>
            <a:fillRect/>
          </a:stretch>
        </p:blipFill>
        <p:spPr bwMode="auto">
          <a:xfrm>
            <a:off x="4788024" y="908720"/>
            <a:ext cx="3937170" cy="2638314"/>
          </a:xfrm>
          <a:prstGeom prst="rect">
            <a:avLst/>
          </a:prstGeom>
          <a:noFill/>
        </p:spPr>
      </p:pic>
      <p:pic>
        <p:nvPicPr>
          <p:cNvPr id="8195" name="Picture 3" descr="C:\Users\Zam\Desktop\dd56cefc-151d-4a9c-80cb-023762a7089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3888432" cy="2896033"/>
          </a:xfrm>
          <a:prstGeom prst="rect">
            <a:avLst/>
          </a:prstGeom>
          <a:noFill/>
        </p:spPr>
      </p:pic>
      <p:pic>
        <p:nvPicPr>
          <p:cNvPr id="8196" name="Picture 4" descr="C:\Users\Zam\Desktop\e593a603-3853-407b-97b8-64621016897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3645024"/>
            <a:ext cx="3672408" cy="3055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025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260648"/>
            <a:ext cx="794012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Образовательные организации Спасского района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91680" y="15567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3528" y="1196752"/>
            <a:ext cx="212006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Средние школы -9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5776" y="1196752"/>
            <a:ext cx="19119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Кадетская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школа-интернат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196752"/>
            <a:ext cx="191193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Санаторная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школа-интернат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88224" y="1196752"/>
            <a:ext cx="1982017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для детей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 ОВЗ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276872"/>
            <a:ext cx="1263936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Филиалы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ООШ - 7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664" y="2276872"/>
            <a:ext cx="120622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Филиалы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НОШ - 4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611560" y="1844824"/>
            <a:ext cx="288032" cy="43204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endCxn id="11" idx="0"/>
          </p:cNvCxnSpPr>
          <p:nvPr/>
        </p:nvCxnSpPr>
        <p:spPr>
          <a:xfrm>
            <a:off x="1835696" y="1844824"/>
            <a:ext cx="315082" cy="432048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915816" y="2276872"/>
            <a:ext cx="2304862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школы -1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08104" y="2132856"/>
            <a:ext cx="288032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дополнительного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 -3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авая фигурная скобка 17"/>
          <p:cNvSpPr/>
          <p:nvPr/>
        </p:nvSpPr>
        <p:spPr>
          <a:xfrm rot="5400000">
            <a:off x="4067944" y="-819472"/>
            <a:ext cx="864096" cy="8496944"/>
          </a:xfrm>
          <a:prstGeom prst="rightBrace">
            <a:avLst>
              <a:gd name="adj1" fmla="val 0"/>
              <a:gd name="adj2" fmla="val 48687"/>
            </a:avLst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707904" y="3717032"/>
            <a:ext cx="1836400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1954учащихся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xmlns="" val="3561291449"/>
              </p:ext>
            </p:extLst>
          </p:nvPr>
        </p:nvGraphicFramePr>
        <p:xfrm>
          <a:off x="1876411" y="4221088"/>
          <a:ext cx="7051565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1070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«Проектный метод как  эффективный  метод 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методической работы»  </a:t>
            </a:r>
            <a:r>
              <a:rPr lang="ru-RU" b="1" dirty="0" smtClean="0">
                <a:solidFill>
                  <a:srgbClr val="000099"/>
                </a:solidFill>
                <a:latin typeface="Cambria" pitchFamily="18" charset="0"/>
              </a:rPr>
              <a:t>(</a:t>
            </a:r>
            <a:r>
              <a:rPr lang="ru-RU" b="1" dirty="0" smtClean="0">
                <a:solidFill>
                  <a:srgbClr val="000099"/>
                </a:solidFill>
                <a:latin typeface="Cambria" pitchFamily="18" charset="0"/>
              </a:rPr>
              <a:t>методические  проекты</a:t>
            </a:r>
            <a:r>
              <a:rPr lang="ru-RU" sz="1600" b="1" dirty="0" smtClean="0">
                <a:solidFill>
                  <a:srgbClr val="000099"/>
                </a:solidFill>
                <a:latin typeface="Cambria" pitchFamily="18" charset="0"/>
              </a:rPr>
              <a:t>) </a:t>
            </a:r>
            <a:endParaRPr lang="ru-RU" sz="1600" b="1" dirty="0" smtClean="0">
              <a:solidFill>
                <a:srgbClr val="000099"/>
              </a:solidFill>
              <a:latin typeface="Cambria" pitchFamily="18" charset="0"/>
            </a:endParaRPr>
          </a:p>
          <a:p>
            <a:pPr algn="ctr"/>
            <a:endParaRPr lang="ru-RU" sz="16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68760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0099"/>
                </a:solidFill>
              </a:rPr>
              <a:t> Проект «Формы методической работы» - </a:t>
            </a:r>
            <a:r>
              <a:rPr lang="ru-RU" sz="1400" b="1" dirty="0" smtClean="0">
                <a:solidFill>
                  <a:srgbClr val="C00000"/>
                </a:solidFill>
              </a:rPr>
              <a:t>выпущено  видео пособие с формами методической работы школ района ,  </a:t>
            </a:r>
            <a:r>
              <a:rPr lang="ru-RU" sz="1400" b="1" dirty="0" smtClean="0">
                <a:solidFill>
                  <a:srgbClr val="000099"/>
                </a:solidFill>
              </a:rPr>
              <a:t>методист </a:t>
            </a:r>
            <a:r>
              <a:rPr lang="ru-RU" sz="1400" b="1" dirty="0" err="1" smtClean="0">
                <a:solidFill>
                  <a:srgbClr val="000099"/>
                </a:solidFill>
              </a:rPr>
              <a:t>Брыкалова</a:t>
            </a:r>
            <a:r>
              <a:rPr lang="ru-RU" sz="1400" b="1" dirty="0" smtClean="0">
                <a:solidFill>
                  <a:srgbClr val="000099"/>
                </a:solidFill>
              </a:rPr>
              <a:t> Н.Ю.</a:t>
            </a:r>
            <a:endParaRPr lang="ru-RU" sz="1400" b="1" dirty="0">
              <a:solidFill>
                <a:srgbClr val="000099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4482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0099"/>
                </a:solidFill>
              </a:rPr>
              <a:t> Проект «Школа молодых педагогов» - </a:t>
            </a:r>
            <a:r>
              <a:rPr lang="ru-RU" sz="1400" b="1" dirty="0" smtClean="0">
                <a:solidFill>
                  <a:srgbClr val="C00000"/>
                </a:solidFill>
              </a:rPr>
              <a:t>создан сайт для молодых воспитателей ДОУ, </a:t>
            </a:r>
            <a:r>
              <a:rPr lang="ru-RU" sz="1400" b="1" dirty="0" smtClean="0">
                <a:solidFill>
                  <a:srgbClr val="000099"/>
                </a:solidFill>
              </a:rPr>
              <a:t>методист Никитина С.А.</a:t>
            </a:r>
            <a:endParaRPr lang="ru-RU" sz="1400" b="1" dirty="0">
              <a:solidFill>
                <a:srgbClr val="000099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420888"/>
            <a:ext cx="8064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0099"/>
                </a:solidFill>
              </a:rPr>
              <a:t> Проект «Клуб «Учитель года»: шаг к профессиональному успеху» - </a:t>
            </a:r>
            <a:r>
              <a:rPr lang="ru-RU" sz="1400" b="1" dirty="0" smtClean="0">
                <a:solidFill>
                  <a:srgbClr val="C00000"/>
                </a:solidFill>
              </a:rPr>
              <a:t>создан клуб по данному направлению и разработаны методические рекомендации, </a:t>
            </a:r>
            <a:r>
              <a:rPr lang="ru-RU" sz="1400" b="1" dirty="0" smtClean="0">
                <a:solidFill>
                  <a:srgbClr val="000099"/>
                </a:solidFill>
              </a:rPr>
              <a:t>методист Наумова М.А.</a:t>
            </a:r>
            <a:endParaRPr lang="ru-RU" sz="1400" b="1" dirty="0">
              <a:solidFill>
                <a:srgbClr val="000099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284984"/>
            <a:ext cx="8064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0099"/>
                </a:solidFill>
              </a:rPr>
              <a:t> Проект «Школьная библиотека – территория чтения»: - </a:t>
            </a:r>
            <a:r>
              <a:rPr lang="ru-RU" sz="1400" b="1" dirty="0" smtClean="0">
                <a:solidFill>
                  <a:srgbClr val="C00000"/>
                </a:solidFill>
              </a:rPr>
              <a:t>создание  методического ресурса для педагогов района «презентации к урокам и мероприятиям», </a:t>
            </a:r>
            <a:r>
              <a:rPr lang="ru-RU" sz="1400" b="1" dirty="0" smtClean="0">
                <a:solidFill>
                  <a:srgbClr val="000099"/>
                </a:solidFill>
              </a:rPr>
              <a:t>методист </a:t>
            </a:r>
            <a:r>
              <a:rPr lang="ru-RU" sz="1400" b="1" dirty="0" err="1" smtClean="0">
                <a:solidFill>
                  <a:srgbClr val="000099"/>
                </a:solidFill>
              </a:rPr>
              <a:t>Миндубаева</a:t>
            </a:r>
            <a:r>
              <a:rPr lang="ru-RU" sz="1400" b="1" dirty="0" smtClean="0">
                <a:solidFill>
                  <a:srgbClr val="000099"/>
                </a:solidFill>
              </a:rPr>
              <a:t> Р.Л.</a:t>
            </a:r>
            <a:endParaRPr lang="ru-RU" sz="1400" b="1" dirty="0">
              <a:solidFill>
                <a:srgbClr val="000099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077072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0099"/>
                </a:solidFill>
                <a:latin typeface="+mj-lt"/>
              </a:rPr>
              <a:t> Проект «</a:t>
            </a:r>
            <a:r>
              <a:rPr lang="ru-RU" sz="1400" b="1" dirty="0" smtClean="0">
                <a:solidFill>
                  <a:srgbClr val="000099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Организация методического сопровождения  преподавателей-организаторов ОБЖ</a:t>
            </a:r>
            <a:r>
              <a:rPr lang="ru-RU" sz="1400" b="1" dirty="0" smtClean="0">
                <a:solidFill>
                  <a:srgbClr val="000099"/>
                </a:solidFill>
                <a:latin typeface="+mj-lt"/>
              </a:rPr>
              <a:t>» :  </a:t>
            </a:r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создание  методических разработок по организации и проведению военно-полевых сборов для юношей, </a:t>
            </a:r>
            <a:r>
              <a:rPr lang="ru-RU" sz="1400" b="1" dirty="0" smtClean="0">
                <a:solidFill>
                  <a:srgbClr val="000099"/>
                </a:solidFill>
                <a:latin typeface="+mj-lt"/>
              </a:rPr>
              <a:t>методист Егоров В.Г.</a:t>
            </a:r>
            <a:endParaRPr lang="ru-RU" sz="1400" b="1" dirty="0">
              <a:solidFill>
                <a:srgbClr val="000099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4941168"/>
            <a:ext cx="8064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ru-RU" sz="1400" b="1" dirty="0" smtClean="0">
                <a:solidFill>
                  <a:srgbClr val="000099"/>
                </a:solidFill>
              </a:rPr>
              <a:t> Проект </a:t>
            </a:r>
            <a:r>
              <a:rPr lang="ru-RU" sz="1400" b="1" dirty="0" smtClean="0">
                <a:solidFill>
                  <a:srgbClr val="000099"/>
                </a:solidFill>
                <a:ea typeface="Cambria Math" pitchFamily="18" charset="0"/>
              </a:rPr>
              <a:t> «Спасские следопыты»</a:t>
            </a:r>
            <a:r>
              <a:rPr lang="ru-RU" sz="1400" b="1" dirty="0" smtClean="0">
                <a:solidFill>
                  <a:srgbClr val="000099"/>
                </a:solidFill>
              </a:rPr>
              <a:t>»:  </a:t>
            </a:r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обучение и методическое сопровождение педагогов для проведения профильной смены, </a:t>
            </a:r>
            <a:r>
              <a:rPr lang="ru-RU" sz="1400" b="1" dirty="0" smtClean="0">
                <a:solidFill>
                  <a:srgbClr val="000099"/>
                </a:solidFill>
                <a:latin typeface="+mj-lt"/>
              </a:rPr>
              <a:t>методист Маркова М.П.</a:t>
            </a:r>
            <a:endParaRPr lang="ru-RU" sz="1400" b="1" dirty="0">
              <a:solidFill>
                <a:srgbClr val="000099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24328" y="692696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99"/>
                </a:solidFill>
              </a:rPr>
              <a:t>2019 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8296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323528" y="605779"/>
            <a:ext cx="8136904" cy="107721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Методы реализации проекта и их практическая значимость: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 Разработка  программ и проектов происходит через выявление проблемных зон  в системе образования Спасского район а и реализуется  через следующие 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Cambria" pitchFamily="18" charset="0"/>
                <a:ea typeface="Times New Roman" pitchFamily="18" charset="0"/>
                <a:cs typeface="Arial" pitchFamily="34" charset="0"/>
              </a:rPr>
              <a:t>методические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муниципальные проекты: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323528" y="1700808"/>
            <a:ext cx="8424936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«Методическое агентство»  </a:t>
            </a:r>
            <a:r>
              <a:rPr kumimoji="0" lang="ru-RU" sz="1400" b="1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специально организованного методического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пространства для педагогического взаимодействия для воспитателей ДОУ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1859" name="Rectangle 3"/>
          <p:cNvSpPr>
            <a:spLocks noChangeArrowheads="1"/>
          </p:cNvSpPr>
          <p:nvPr/>
        </p:nvSpPr>
        <p:spPr bwMode="auto">
          <a:xfrm>
            <a:off x="395536" y="3212976"/>
            <a:ext cx="8424936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«Клуб «Учитель года» - путь к победе через профессиональное сотрудничество»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уб для педагогов – участников всех этапов профессиональных  конкурсов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395536" y="2348880"/>
            <a:ext cx="8496944" cy="73866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«Методический фестиваль как форма непрерывного профессионального роста 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распространения методического опыта ЗДУМР» </a:t>
            </a:r>
            <a:r>
              <a:rPr kumimoji="0" lang="ru-RU" sz="1400" b="1" i="0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проведение фестиваля и создание видеофильма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2987824" y="1844824"/>
            <a:ext cx="432048" cy="0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004048" y="2708920"/>
            <a:ext cx="288032" cy="0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7812360" y="3429000"/>
            <a:ext cx="504056" cy="0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861" name="Rectangle 5"/>
          <p:cNvSpPr>
            <a:spLocks noChangeArrowheads="1"/>
          </p:cNvSpPr>
          <p:nvPr/>
        </p:nvSpPr>
        <p:spPr bwMode="auto">
          <a:xfrm>
            <a:off x="323528" y="3789040"/>
            <a:ext cx="8352928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«Цифровая образовательная среда: новые компетенции школьной библиотеки»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виртуального читального зала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7812360" y="3933056"/>
            <a:ext cx="504056" cy="0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862" name="Rectangle 6"/>
          <p:cNvSpPr>
            <a:spLocks noChangeArrowheads="1"/>
          </p:cNvSpPr>
          <p:nvPr/>
        </p:nvSpPr>
        <p:spPr bwMode="auto">
          <a:xfrm>
            <a:off x="323528" y="4437112"/>
            <a:ext cx="7422545" cy="5232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«Подготовка к олимпиадам»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создание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ЦОРа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для учителя по работе с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одарёнными детьми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3131840" y="4581128"/>
            <a:ext cx="504056" cy="0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323528" y="5085184"/>
            <a:ext cx="8064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«Содружество»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            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организация сетевого взаимодействия с Национальным музеем республики Татарстан, выпуск сборника-брошюры из опыта работы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1835696" y="5229200"/>
            <a:ext cx="504056" cy="0"/>
          </a:xfrm>
          <a:prstGeom prst="straightConnector1">
            <a:avLst/>
          </a:prstGeom>
          <a:ln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243292" y="126438"/>
            <a:ext cx="4189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Методические проекты   2020</a:t>
            </a:r>
            <a:endParaRPr lang="ru-RU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277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0" name="Text Box 34"/>
          <p:cNvSpPr txBox="1">
            <a:spLocks noChangeArrowheads="1"/>
          </p:cNvSpPr>
          <p:nvPr/>
        </p:nvSpPr>
        <p:spPr bwMode="auto">
          <a:xfrm>
            <a:off x="6156176" y="2204865"/>
            <a:ext cx="2520280" cy="2628807"/>
          </a:xfrm>
          <a:prstGeom prst="leftArrow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360" tIns="45682" rIns="91360" bIns="45682">
            <a:spAutoFit/>
          </a:bodyPr>
          <a:lstStyle/>
          <a:p>
            <a:pPr algn="ctr"/>
            <a:r>
              <a:rPr lang="ru-RU" altLang="ru-RU" sz="3200" b="1" u="sng" dirty="0">
                <a:solidFill>
                  <a:srgbClr val="FF0000"/>
                </a:solidFill>
                <a:latin typeface="Comic Sans MS" pitchFamily="66" charset="0"/>
              </a:rPr>
              <a:t>Задачи:</a:t>
            </a:r>
            <a:endParaRPr lang="en-US" altLang="ru-RU" sz="3200" b="1" u="sng" dirty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spcBef>
                <a:spcPct val="50000"/>
              </a:spcBef>
            </a:pPr>
            <a:endParaRPr lang="ru-RU" altLang="ru-RU" sz="3200" b="1" u="sng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6871" name="Text Box 37"/>
          <p:cNvSpPr txBox="1">
            <a:spLocks noChangeArrowheads="1"/>
          </p:cNvSpPr>
          <p:nvPr/>
        </p:nvSpPr>
        <p:spPr bwMode="auto">
          <a:xfrm>
            <a:off x="5029200" y="5105400"/>
            <a:ext cx="914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60" tIns="45682" rIns="91360" bIns="45682">
            <a:spAutoFit/>
          </a:bodyPr>
          <a:lstStyle/>
          <a:p>
            <a:pPr>
              <a:spcBef>
                <a:spcPct val="50000"/>
              </a:spcBef>
            </a:pPr>
            <a:endParaRPr lang="ru-RU" altLang="ru-RU">
              <a:solidFill>
                <a:srgbClr val="000000"/>
              </a:solidFill>
              <a:latin typeface="Comic Sans MS" pitchFamily="66" charset="0"/>
            </a:endParaRPr>
          </a:p>
        </p:txBody>
      </p:sp>
      <p:sp>
        <p:nvSpPr>
          <p:cNvPr id="36873" name="Text Box 55"/>
          <p:cNvSpPr txBox="1">
            <a:spLocks noChangeArrowheads="1"/>
          </p:cNvSpPr>
          <p:nvPr/>
        </p:nvSpPr>
        <p:spPr bwMode="auto">
          <a:xfrm>
            <a:off x="627625" y="4359675"/>
            <a:ext cx="4723500" cy="11156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360" tIns="45682" rIns="91360" bIns="45682">
            <a:spAutoFit/>
          </a:bodyPr>
          <a:lstStyle/>
          <a:p>
            <a:pPr lvl="0" algn="ctr" eaLnBrk="0" hangingPunct="0">
              <a:spcBef>
                <a:spcPts val="250"/>
              </a:spcBef>
              <a:buClr>
                <a:schemeClr val="accent1"/>
              </a:buClr>
              <a:buSzPct val="80000"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тиражировать инновационный педагогический опыт через организацию взаимодействия педагогов и образовательных организаций; </a:t>
            </a:r>
          </a:p>
          <a:p>
            <a:pPr algn="ctr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74" name="Text Box 56"/>
          <p:cNvSpPr txBox="1">
            <a:spLocks noChangeArrowheads="1"/>
          </p:cNvSpPr>
          <p:nvPr/>
        </p:nvSpPr>
        <p:spPr bwMode="auto">
          <a:xfrm>
            <a:off x="3930723" y="5533824"/>
            <a:ext cx="3111353" cy="7385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360" tIns="45682" rIns="91360" bIns="45682">
            <a:spAutoFit/>
          </a:bodyPr>
          <a:lstStyle/>
          <a:p>
            <a:pPr algn="ctr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Создать информационный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онлайн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ресурс  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проекта </a:t>
            </a: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(сайт «Методическое Агентство»)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75" name="Прямоугольник 1"/>
          <p:cNvSpPr>
            <a:spLocks noChangeArrowheads="1"/>
          </p:cNvSpPr>
          <p:nvPr/>
        </p:nvSpPr>
        <p:spPr bwMode="auto">
          <a:xfrm>
            <a:off x="467544" y="2442050"/>
            <a:ext cx="5599686" cy="1077218"/>
          </a:xfrm>
          <a:prstGeom prst="flowChartProcess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потенциал образовательных организаций и педагогов, достигших высоких результатов в профессиональной деятельности, для оказания адресной методической поддержки педагогам</a:t>
            </a:r>
          </a:p>
        </p:txBody>
      </p:sp>
      <p:sp>
        <p:nvSpPr>
          <p:cNvPr id="36876" name="Прямоугольник 3"/>
          <p:cNvSpPr>
            <a:spLocks noChangeArrowheads="1"/>
          </p:cNvSpPr>
          <p:nvPr/>
        </p:nvSpPr>
        <p:spPr bwMode="auto">
          <a:xfrm>
            <a:off x="492848" y="3519268"/>
            <a:ext cx="5343256" cy="83099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новые формы методической поддержки, основанные на принципах сетевого взаимодействия; 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6877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5013176"/>
            <a:ext cx="1321165" cy="1259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 Box 56"/>
          <p:cNvSpPr txBox="1">
            <a:spLocks noChangeArrowheads="1"/>
          </p:cNvSpPr>
          <p:nvPr/>
        </p:nvSpPr>
        <p:spPr bwMode="auto">
          <a:xfrm>
            <a:off x="492848" y="5495352"/>
            <a:ext cx="3111353" cy="7770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360" tIns="45682" rIns="91360" bIns="45682">
            <a:spAutoFit/>
          </a:bodyPr>
          <a:lstStyle/>
          <a:p>
            <a:pPr algn="ctr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издать Брошюру «Педагогические идеи Методического Агентства»</a:t>
            </a:r>
          </a:p>
          <a:p>
            <a:pPr algn="ctr" eaLnBrk="0" hangingPunct="0">
              <a:spcBef>
                <a:spcPts val="25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9238" y="1348026"/>
            <a:ext cx="874324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ЦЕЛЬ:      </a:t>
            </a:r>
            <a:r>
              <a:rPr lang="ru-RU" sz="16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Создание системы методического сопровождения педагогов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дошкольных образовательных учреждений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 в инновационной деятельности</a:t>
            </a:r>
            <a:endParaRPr lang="ru-RU" sz="1600" b="1" dirty="0">
              <a:solidFill>
                <a:srgbClr val="C00000"/>
              </a:solidFill>
              <a:latin typeface="Cambria Math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40221" y="116632"/>
            <a:ext cx="6849696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r>
              <a:rPr lang="ru-RU" sz="2000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«Методическое Агентство «ДО»»</a:t>
            </a:r>
            <a:endParaRPr lang="ru-RU" sz="2000" dirty="0">
              <a:solidFill>
                <a:srgbClr val="FF0000"/>
              </a:solidFill>
              <a:latin typeface="Cambria Math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система методического сопровождения педагогов </a:t>
            </a:r>
            <a:r>
              <a:rPr lang="ru-RU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дошкольных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imes New Roman" panose="02020603050405020304" pitchFamily="18" charset="0"/>
              </a:rPr>
              <a:t>образовательных учреждений в инновационной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97583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395536" y="476672"/>
            <a:ext cx="10095155" cy="469812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lang="ru-RU" sz="16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itchFamily="18" charset="0"/>
              </a:rPr>
              <a:t>Цель:</a:t>
            </a:r>
            <a:r>
              <a:rPr kumimoji="0" lang="ru-RU" sz="16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itchFamily="18" charset="0"/>
              </a:rPr>
              <a:t>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itchFamily="18" charset="0"/>
              </a:rPr>
              <a:t> 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mbria" pitchFamily="18" charset="0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создание инновационной модели работы районного 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ru-RU" sz="1600" dirty="0" smtClean="0">
                <a:latin typeface="Cambria" pitchFamily="18" charset="0"/>
              </a:rPr>
              <a:t> 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методического объединения заместителей директоров 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ru-RU" sz="1600" dirty="0" smtClean="0">
                <a:latin typeface="Cambria" pitchFamily="18" charset="0"/>
              </a:rPr>
              <a:t>  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по учебной работе Спасского муниципального района РТ.                                                                    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itchFamily="18" charset="0"/>
              </a:rPr>
              <a:t>Задачи: 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Cambria" pitchFamily="18" charset="0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расширить методический потенциал руководителей;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ознакомить широкий круг учителей с интересными 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ru-RU" sz="1600" dirty="0" smtClean="0">
                <a:latin typeface="Cambria" pitchFamily="18" charset="0"/>
              </a:rPr>
              <a:t>  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педагогическими находками коллег, творчеством отдельных 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ru-RU" sz="1600" dirty="0" smtClean="0">
                <a:latin typeface="Cambria" pitchFamily="18" charset="0"/>
              </a:rPr>
              <a:t>  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руководителей и педагогов;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внести дополнения в индивидуальный стиль работы руководителей;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стимулировать развитие инициативы и творчества руководителей и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r>
              <a:rPr lang="ru-RU" sz="1600" dirty="0" smtClean="0">
                <a:latin typeface="Cambria" pitchFamily="18" charset="0"/>
              </a:rPr>
              <a:t>   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 педагогов.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Поделиться опытом с молодыми коллегами.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itchFamily="18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-612576" y="5157192"/>
            <a:ext cx="10515600" cy="1325563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Целевая аудитория – заместители директоров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uLnTx/>
                <a:uFillTx/>
                <a:latin typeface="Cambria" pitchFamily="18" charset="0"/>
                <a:ea typeface="+mj-ea"/>
                <a:cs typeface="+mj-cs"/>
              </a:rPr>
              <a:t> по учебной работе, педагоги методисты ОО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1052736"/>
            <a:ext cx="1072515" cy="142176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1522" y="42292"/>
            <a:ext cx="8470958" cy="20208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 smtClean="0">
                <a:solidFill>
                  <a:srgbClr val="000099"/>
                </a:solidFill>
                <a:latin typeface="Cambria" pitchFamily="18" charset="0"/>
              </a:rPr>
              <a:t>П </a:t>
            </a:r>
            <a:r>
              <a:rPr lang="ru-RU" sz="2100" b="1" dirty="0" smtClean="0">
                <a:solidFill>
                  <a:srgbClr val="000099"/>
                </a:solidFill>
                <a:latin typeface="Cambria" pitchFamily="18" charset="0"/>
              </a:rPr>
              <a:t>Р О Е К Т</a:t>
            </a:r>
            <a:r>
              <a:rPr lang="ru-RU" sz="2100" dirty="0" smtClean="0">
                <a:latin typeface="Cambria" pitchFamily="18" charset="0"/>
              </a:rPr>
              <a:t/>
            </a:r>
            <a:br>
              <a:rPr lang="ru-RU" sz="2100" dirty="0" smtClean="0">
                <a:latin typeface="Cambria" pitchFamily="18" charset="0"/>
              </a:rPr>
            </a:br>
            <a:r>
              <a:rPr lang="ru-RU" sz="2100" dirty="0" smtClean="0">
                <a:solidFill>
                  <a:srgbClr val="C00000"/>
                </a:solidFill>
                <a:latin typeface="Cambria" pitchFamily="18" charset="0"/>
              </a:rPr>
              <a:t>«</a:t>
            </a:r>
            <a:r>
              <a:rPr lang="ru-RU" sz="2100" b="1" dirty="0" smtClean="0">
                <a:solidFill>
                  <a:srgbClr val="C00000"/>
                </a:solidFill>
                <a:latin typeface="Cambria" pitchFamily="18" charset="0"/>
              </a:rPr>
              <a:t>Методический фестиваль как форма непрерывного профессионального роста и распространение методического опыта заместителей директоров по учебной работе</a:t>
            </a:r>
            <a:r>
              <a:rPr lang="ru-RU" sz="2100" dirty="0" smtClean="0">
                <a:solidFill>
                  <a:srgbClr val="C00000"/>
                </a:solidFill>
                <a:latin typeface="Cambria" pitchFamily="18" charset="0"/>
              </a:rPr>
              <a:t>»</a:t>
            </a:r>
            <a:r>
              <a:rPr lang="ru-RU" sz="2100" dirty="0" smtClean="0">
                <a:latin typeface="Cambria" pitchFamily="18" charset="0"/>
              </a:rPr>
              <a:t/>
            </a:r>
            <a:br>
              <a:rPr lang="ru-RU" sz="2100" dirty="0" smtClean="0">
                <a:latin typeface="Cambria" pitchFamily="18" charset="0"/>
              </a:rPr>
            </a:br>
            <a:endParaRPr lang="ru-RU" sz="21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12144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/>
          <p:cNvSpPr txBox="1">
            <a:spLocks/>
          </p:cNvSpPr>
          <p:nvPr/>
        </p:nvSpPr>
        <p:spPr>
          <a:xfrm>
            <a:off x="395536" y="1412776"/>
            <a:ext cx="8229600" cy="525658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itchFamily="18" charset="0"/>
              </a:rPr>
              <a:t>Цели: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расширение территории и контингента участников Клуба, с приглашением учителей,   показавших высокие результаты в конкурсе,  из других муниципальных районов  для диссеминации личного успешного опыта работы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 через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выявление и методическая поддержка учителей, нацеленных на успех и высокий результат.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itchFamily="18" charset="0"/>
              </a:rPr>
              <a:t>Задачи: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подготовка к конкурсу профессионального мастерства «Учитель года-2021»;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использование новых форм работы;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mbria" pitchFamily="18" charset="0"/>
              </a:rPr>
              <a:t>создание электронной площадки - сайта Клуба «Учитель года»;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трансляция лучших образцов педагогической практики;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пропаганда инновационных идей и достижений учителей;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itchFamily="18" charset="0"/>
              </a:rPr>
              <a:t>повышение уровня самообразования педагогов.</a:t>
            </a: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65176" marR="0" lvl="0" indent="-265176" algn="l" defTabSz="914400" rtl="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91680" y="198050"/>
            <a:ext cx="612068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Cambria" pitchFamily="18" charset="0"/>
              </a:rPr>
              <a:t>«Клуб «Учитель года»: </a:t>
            </a:r>
            <a:r>
              <a:rPr lang="ru-RU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ambria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Cambria" pitchFamily="18" charset="0"/>
              </a:rPr>
              <a:t>путь к победе через профессиональное сотрудничество»</a:t>
            </a:r>
            <a:r>
              <a:rPr lang="ru-RU" dirty="0">
                <a:solidFill>
                  <a:srgbClr val="C00000"/>
                </a:solidFill>
                <a:latin typeface="Cambria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ambria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96768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417335" y="523221"/>
            <a:ext cx="8385309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Проектная работа</a:t>
            </a:r>
            <a:endParaRPr lang="ru-RU" dirty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Организация сетевого взаимодействия</a:t>
            </a:r>
            <a:endParaRPr lang="ru-RU" dirty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по подготовке обучающихся к олимпиаде по предмету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«Физическая культура»</a:t>
            </a:r>
            <a:endParaRPr lang="ru-RU" dirty="0">
              <a:solidFill>
                <a:srgbClr val="C00000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Цель проекта: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Создать модель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сетевого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взаимодействия учителей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физической культуры по подготовке к Всероссийской олимпиаде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школьников по предмету «Физическая культура», повышению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результативности участников олимпиады.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Задачи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Показать методику отбора и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лучшие практики подготовки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обучающихся к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школьному, муниципальному и республиканскому этапам Всероссийской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олимпиады школьников по предмету «Физическая культура» и их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дальнейшее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сопровождение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на достижение личных результатов по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итогам олимпиады.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Повышение результативности по итогам олимпиады по предмету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«Физическая культура» на ближайшие 2 года.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3. Распространение опыта работы и лучших практик учителей Спасского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8600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муниципального района по  работе с одаренными детьми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27301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12776"/>
            <a:ext cx="8229600" cy="141763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Цель: </a:t>
            </a:r>
            <a:r>
              <a:rPr lang="ru-RU" sz="2200" b="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Развитие творческих инициатив, совершенствование профессиональной деятельности и компетентности школьных библиотекарей в области цифровых образовательных ресурсов, через создание виртуального читального зала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060848"/>
            <a:ext cx="8472518" cy="5357850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endParaRPr lang="ru-RU" sz="1800" b="1" dirty="0" smtClean="0">
              <a:latin typeface="Cambria Math" pitchFamily="18" charset="0"/>
              <a:ea typeface="Cambria Math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>Задачи: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b="1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повышение </a:t>
            </a:r>
            <a:r>
              <a:rPr lang="ru-RU" sz="1800" b="1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уровня информационной культуры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школьных библиотекарей </a:t>
            </a: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как основы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успешной профессиональной деятельности, через практикумы по </a:t>
            </a: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использования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ИКТ;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применение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современных технологий как инструмента повышения качества </a:t>
            </a: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образования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, через </a:t>
            </a:r>
            <a:r>
              <a:rPr lang="ru-RU" sz="1800" b="1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интегрированные уроки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стимулирование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творческой активности школьных библиотекарей, через </a:t>
            </a:r>
            <a:endParaRPr lang="ru-RU" sz="1800" dirty="0" smtClean="0">
              <a:solidFill>
                <a:srgbClr val="000099"/>
              </a:solidFill>
              <a:latin typeface="Cambria Math" pitchFamily="18" charset="0"/>
              <a:ea typeface="Cambria Math" pitchFamily="18" charset="0"/>
            </a:endParaRPr>
          </a:p>
          <a:p>
            <a:pPr marL="0">
              <a:spcBef>
                <a:spcPts val="0"/>
              </a:spcBef>
              <a:buNone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конкурсы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обобщение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и распространение опыта работы школьных </a:t>
            </a: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библиотекарей;</a:t>
            </a:r>
            <a:endParaRPr lang="ru-RU" sz="1800" dirty="0">
              <a:solidFill>
                <a:srgbClr val="000099"/>
              </a:solidFill>
              <a:latin typeface="Cambria Math" pitchFamily="18" charset="0"/>
              <a:ea typeface="Cambria Math" pitchFamily="18" charset="0"/>
            </a:endParaRP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демонстрация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возможностей деятельности школьных библиотек, </a:t>
            </a: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через</a:t>
            </a:r>
          </a:p>
          <a:p>
            <a:pPr marL="0"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создание разделов </a:t>
            </a:r>
            <a:r>
              <a:rPr lang="ru-RU" sz="1800" b="1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к виртуальному читальному залу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;</a:t>
            </a: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организация 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открытого  доступа к информационным ресурсам, </a:t>
            </a:r>
            <a:endParaRPr lang="ru-RU" sz="1800" dirty="0" smtClean="0">
              <a:solidFill>
                <a:srgbClr val="000099"/>
              </a:solidFill>
              <a:latin typeface="Cambria Math" pitchFamily="18" charset="0"/>
              <a:ea typeface="Cambria Math" pitchFamily="18" charset="0"/>
            </a:endParaRPr>
          </a:p>
          <a:p>
            <a:pPr marL="0">
              <a:spcBef>
                <a:spcPts val="0"/>
              </a:spcBef>
              <a:buFont typeface="Wingdings" pitchFamily="2" charset="2"/>
              <a:buChar char="§"/>
            </a:pP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Обеспечение </a:t>
            </a:r>
            <a:r>
              <a:rPr lang="ru-RU" sz="1800" b="1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комфортных </a:t>
            </a:r>
            <a:r>
              <a:rPr lang="ru-RU" sz="1800" b="1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условий 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для их использования всем участникам </a:t>
            </a:r>
            <a:r>
              <a:rPr lang="ru-RU" sz="1800" dirty="0" smtClean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образовательного процесса</a:t>
            </a:r>
            <a:r>
              <a:rPr lang="ru-RU" sz="1800" dirty="0">
                <a:solidFill>
                  <a:srgbClr val="000099"/>
                </a:solidFill>
                <a:latin typeface="Cambria Math" pitchFamily="18" charset="0"/>
                <a:ea typeface="Cambria Math" pitchFamily="18" charset="0"/>
              </a:rPr>
              <a:t>.</a:t>
            </a:r>
          </a:p>
        </p:txBody>
      </p:sp>
      <p:pic>
        <p:nvPicPr>
          <p:cNvPr id="4" name="Picture 2" descr="C:\Users\Zam\Desktop\108834358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5373216"/>
            <a:ext cx="1420734" cy="1008112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1115616" y="260648"/>
            <a:ext cx="727280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Cambria Math" pitchFamily="18" charset="0"/>
                <a:ea typeface="Cambria Math" pitchFamily="18" charset="0"/>
              </a:rPr>
              <a:t>«Цифровая образовательная среда: новые компетенции школьной библиотеки»</a:t>
            </a:r>
            <a:r>
              <a:rPr lang="ru-RU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Cambria Math" pitchFamily="18" charset="0"/>
                <a:ea typeface="Cambria Math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160476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1700808"/>
            <a:ext cx="9144001" cy="1323439"/>
          </a:xfrm>
          <a:prstGeom prst="rect">
            <a:avLst/>
          </a:prstGeom>
          <a:solidFill>
            <a:schemeClr val="bg1">
              <a:alpha val="61176"/>
            </a:schemeClr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Работа методической службы </a:t>
            </a:r>
          </a:p>
          <a:p>
            <a:pPr algn="ctr"/>
            <a:r>
              <a:rPr lang="ru-RU" sz="4000" b="1" i="1" dirty="0" smtClean="0">
                <a:solidFill>
                  <a:srgbClr val="002060"/>
                </a:solidFill>
              </a:rPr>
              <a:t>Спасского муниципального района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6021288"/>
            <a:ext cx="2427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2019-2020 </a:t>
            </a:r>
            <a:r>
              <a:rPr lang="ru-RU" sz="2800" b="1" dirty="0" smtClean="0">
                <a:solidFill>
                  <a:srgbClr val="002060"/>
                </a:solidFill>
              </a:rPr>
              <a:t>год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87824" y="3429000"/>
            <a:ext cx="6156176" cy="1631216"/>
          </a:xfrm>
          <a:prstGeom prst="rect">
            <a:avLst/>
          </a:prstGeom>
          <a:solidFill>
            <a:srgbClr val="FFFFFF">
              <a:alpha val="54118"/>
            </a:srgbClr>
          </a:solidFill>
        </p:spPr>
        <p:txBody>
          <a:bodyPr wrap="square" rtlCol="0">
            <a:spAutoFit/>
          </a:bodyPr>
          <a:lstStyle/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Рыбакова Л. С. заместитель начальника 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отдела образования по учебно-методической работе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Общий стаж – 31 лет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 - 27</a:t>
            </a:r>
          </a:p>
          <a:p>
            <a:pPr algn="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должности -9 лет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0894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ChangeArrowheads="1"/>
          </p:cNvSpPr>
          <p:nvPr/>
        </p:nvSpPr>
        <p:spPr bwMode="auto">
          <a:xfrm>
            <a:off x="611560" y="1484784"/>
            <a:ext cx="776757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Профессиональный рост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педагогов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посредством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 овладения новыми образовательными технологиями, раскрытия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творческого потенциала педагогов, повышения квалификации;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Работа районных  и школьных  методических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600" b="1" dirty="0" smtClean="0">
                <a:solidFill>
                  <a:srgbClr val="FF0000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ообществ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через ориентацию на предметные компетенции;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Комплексный подход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при системе мониторинга 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Cambria" pitchFamily="18" charset="0"/>
                <a:ea typeface="Calibri" pitchFamily="34" charset="0"/>
                <a:cs typeface="Times New Roman" pitchFamily="18" charset="0"/>
              </a:rPr>
              <a:t>диагностики успешности образовательного  процесса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Cambria" pitchFamily="18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560" y="620688"/>
            <a:ext cx="65322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Cambria" pitchFamily="18" charset="0"/>
              </a:rPr>
              <a:t>Направления методической работы:</a:t>
            </a:r>
            <a:endParaRPr lang="ru-RU" sz="2800" b="1" dirty="0">
              <a:solidFill>
                <a:srgbClr val="0000CC"/>
              </a:solidFill>
              <a:latin typeface="Cambr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4293096"/>
            <a:ext cx="813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Cambria" pitchFamily="18" charset="0"/>
              </a:rPr>
              <a:t> Методическая проблема:</a:t>
            </a:r>
          </a:p>
          <a:p>
            <a:pPr algn="ctr"/>
            <a:r>
              <a:rPr lang="ru-RU" sz="2400" b="1" dirty="0" smtClean="0">
                <a:solidFill>
                  <a:srgbClr val="0000CC"/>
                </a:solidFill>
                <a:latin typeface="Cambria" pitchFamily="18" charset="0"/>
              </a:rPr>
              <a:t>«Управление качеством  образования в условиях обновления содержания образования»</a:t>
            </a:r>
            <a:endParaRPr lang="ru-RU" sz="2400" b="1" dirty="0">
              <a:solidFill>
                <a:srgbClr val="0000CC"/>
              </a:solidFill>
              <a:latin typeface="Cambria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5445224"/>
            <a:ext cx="1872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Методическая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 проблема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5589240"/>
            <a:ext cx="27783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Методический проект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72200" y="5445224"/>
            <a:ext cx="19607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Методический </a:t>
            </a:r>
          </a:p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продукт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555776" y="5661248"/>
            <a:ext cx="360040" cy="216024"/>
          </a:xfrm>
          <a:prstGeom prst="rightArrow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5940152" y="5661248"/>
            <a:ext cx="360040" cy="216024"/>
          </a:xfrm>
          <a:prstGeom prst="rightArrow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2936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0077" y="332656"/>
            <a:ext cx="8943923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ambria" pitchFamily="18" charset="0"/>
              </a:rPr>
              <a:t>Инновационная работа:</a:t>
            </a:r>
          </a:p>
          <a:p>
            <a:r>
              <a:rPr lang="ru-RU" b="1" dirty="0">
                <a:solidFill>
                  <a:srgbClr val="0000CC"/>
                </a:solidFill>
                <a:latin typeface="Cambria" pitchFamily="18" charset="0"/>
              </a:rPr>
              <a:t>-</a:t>
            </a:r>
            <a:r>
              <a:rPr lang="ru-RU" sz="2800" b="1" dirty="0" smtClean="0">
                <a:solidFill>
                  <a:srgbClr val="0000CC"/>
                </a:solidFill>
                <a:latin typeface="Cambria" pitchFamily="18" charset="0"/>
              </a:rPr>
              <a:t>  </a:t>
            </a: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Внедрение ФГОС СОО ( 100% школ района)</a:t>
            </a:r>
          </a:p>
          <a:p>
            <a:pPr marL="342900" indent="-342900">
              <a:buFontTx/>
              <a:buChar char="-"/>
            </a:pP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Работа школ по развитию функциональной грамотности ( все </a:t>
            </a:r>
          </a:p>
          <a:p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школы, базовая площадка района   БСОШ№1)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Ассоциированная школа ЮНЕСКО (БСОШ №2)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Школа «Точка роста» (</a:t>
            </a:r>
            <a:r>
              <a:rPr lang="ru-RU" sz="2000" b="1" dirty="0" err="1" smtClean="0">
                <a:solidFill>
                  <a:srgbClr val="0000CC"/>
                </a:solidFill>
                <a:latin typeface="Cambria" pitchFamily="18" charset="0"/>
              </a:rPr>
              <a:t>Кимовская</a:t>
            </a: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 СОШ, Никольская СОШ)</a:t>
            </a:r>
          </a:p>
          <a:p>
            <a:pPr marL="285750" indent="-285750">
              <a:buFontTx/>
              <a:buChar char="-"/>
            </a:pPr>
            <a:r>
              <a:rPr lang="ru-RU" sz="2000" b="1" dirty="0" err="1" smtClean="0">
                <a:solidFill>
                  <a:srgbClr val="0000CC"/>
                </a:solidFill>
                <a:latin typeface="Cambria" pitchFamily="18" charset="0"/>
              </a:rPr>
              <a:t>Стажировочные</a:t>
            </a: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 площадки – ГБООУ «Болгарская санаторная школа-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интернат», ГБОУ «Болгарская школа для детей с ОВЗ»</a:t>
            </a:r>
          </a:p>
          <a:p>
            <a:pPr marL="285750" indent="-285750">
              <a:buFontTx/>
              <a:buChar char="-"/>
            </a:pP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Базовые площадки по подготовке к ЕГЭ: БСОШ №1, БСОШ №2, </a:t>
            </a:r>
          </a:p>
          <a:p>
            <a:pPr marL="285750" indent="-285750">
              <a:buFontTx/>
              <a:buChar char="-"/>
            </a:pPr>
            <a:r>
              <a:rPr lang="ru-RU" sz="2000" b="1" dirty="0" err="1" smtClean="0">
                <a:solidFill>
                  <a:srgbClr val="0000CC"/>
                </a:solidFill>
                <a:latin typeface="Cambria" pitchFamily="18" charset="0"/>
              </a:rPr>
              <a:t>Кимовская</a:t>
            </a: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, Никольская, </a:t>
            </a:r>
            <a:r>
              <a:rPr lang="ru-RU" sz="2000" b="1" dirty="0" err="1" smtClean="0">
                <a:solidFill>
                  <a:srgbClr val="0000CC"/>
                </a:solidFill>
                <a:latin typeface="Cambria" pitchFamily="18" charset="0"/>
              </a:rPr>
              <a:t>Трёхозёрская</a:t>
            </a:r>
            <a:r>
              <a:rPr lang="ru-RU" sz="2000" b="1" dirty="0" smtClean="0">
                <a:solidFill>
                  <a:srgbClr val="0000CC"/>
                </a:solidFill>
                <a:latin typeface="Cambria" pitchFamily="18" charset="0"/>
              </a:rPr>
              <a:t> СОШ</a:t>
            </a:r>
            <a:endParaRPr lang="ru-RU" sz="2000" b="1" dirty="0">
              <a:solidFill>
                <a:srgbClr val="0000CC"/>
              </a:solidFill>
              <a:latin typeface="Cambria" pitchFamily="18" charset="0"/>
            </a:endParaRPr>
          </a:p>
        </p:txBody>
      </p:sp>
      <p:pic>
        <p:nvPicPr>
          <p:cNvPr id="22529" name="Picture 1" descr="C:\Users\Zam\Desktop\51c2209e-dc9a-41f0-8560-cac301c5936e.jpg"/>
          <p:cNvPicPr>
            <a:picLocks noChangeAspect="1" noChangeArrowheads="1"/>
          </p:cNvPicPr>
          <p:nvPr/>
        </p:nvPicPr>
        <p:blipFill>
          <a:blip r:embed="rId2" cstate="print"/>
          <a:srcRect t="32690"/>
          <a:stretch>
            <a:fillRect/>
          </a:stretch>
        </p:blipFill>
        <p:spPr bwMode="auto">
          <a:xfrm>
            <a:off x="323528" y="4005064"/>
            <a:ext cx="5004048" cy="2451670"/>
          </a:xfrm>
          <a:prstGeom prst="rect">
            <a:avLst/>
          </a:prstGeom>
          <a:noFill/>
        </p:spPr>
      </p:pic>
      <p:pic>
        <p:nvPicPr>
          <p:cNvPr id="22530" name="Picture 2" descr="C:\Users\Zam\Desktop\c6aa0144-799d-4390-9c96-b4d5d42dde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789040"/>
            <a:ext cx="3421018" cy="2784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8083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539552" y="1052736"/>
            <a:ext cx="6362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Проведено семинаров-практикумов в рамках заседания РМО  по  методической проблеме района -  32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flipH="1">
            <a:off x="539552" y="1844824"/>
            <a:ext cx="6362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Проведено семинаров-практикумов по подготовке к ЕГЭ с участием учащихся и педагогов - 25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 flipH="1">
            <a:off x="611560" y="2636912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Посещено уроков с целью оказания методической помощи  - 321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 flipH="1">
            <a:off x="611560" y="3140968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Проведены консультации для директоров и завучей со стажем  менее 3 лет: - 4 ( директора) и 6 ( завучей) 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611560" y="393305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Организованы конкурсы профессионального мастерства ( мастер-классы, конкурсы разработок и методических материалов) – 8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259632" y="476672"/>
            <a:ext cx="43331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Организация методической работы: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79712" y="188640"/>
            <a:ext cx="44526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Педагогические кадры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95536" y="1196752"/>
            <a:ext cx="4104456" cy="2016224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D6E3BC"/>
              </a:gs>
            </a:gsLst>
            <a:lin ang="5400000" scaled="1"/>
          </a:gradFill>
          <a:ln w="19050">
            <a:solidFill>
              <a:srgbClr val="003300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Высшая кв. категория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 – 16%    (2018-2019г.-13%)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Первая кв. категория -56%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(2018-2019г.-51,89%)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0000CC"/>
              </a:solidFill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mbria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251520" y="3429000"/>
          <a:ext cx="4007643" cy="25034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1201" name="Picture 1" descr="C:\Users\Zam\Desktop\1958f7fc-a8a6-4179-99c0-9233372fd7e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836712"/>
            <a:ext cx="4087571" cy="2808312"/>
          </a:xfrm>
          <a:prstGeom prst="rect">
            <a:avLst/>
          </a:prstGeom>
          <a:noFill/>
        </p:spPr>
      </p:pic>
      <p:pic>
        <p:nvPicPr>
          <p:cNvPr id="51202" name="Picture 2" descr="C:\Users\Zam\Desktop\d780a586-aaac-4a3c-b268-34d862257f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717032"/>
            <a:ext cx="3672408" cy="2934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476672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</a:rPr>
              <a:t>Методический проект 2019г.</a:t>
            </a:r>
          </a:p>
          <a:p>
            <a:pPr algn="ctr"/>
            <a:r>
              <a:rPr lang="ru-RU" sz="2000" b="1" dirty="0" smtClean="0">
                <a:solidFill>
                  <a:srgbClr val="000099"/>
                </a:solidFill>
              </a:rPr>
              <a:t>«Школа </a:t>
            </a:r>
            <a:r>
              <a:rPr lang="ru-RU" sz="2000" b="1" dirty="0" smtClean="0">
                <a:solidFill>
                  <a:srgbClr val="000099"/>
                </a:solidFill>
              </a:rPr>
              <a:t>молодых воспитателей ДОУ»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827" t="23850" r="16399"/>
          <a:stretch/>
        </p:blipFill>
        <p:spPr bwMode="auto">
          <a:xfrm>
            <a:off x="323528" y="1196752"/>
            <a:ext cx="5040560" cy="32403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4797152"/>
            <a:ext cx="6840760" cy="132343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создан сайт для молодых воспитателей ДОУ </a:t>
            </a:r>
            <a:r>
              <a:rPr lang="en-US" sz="2000" b="1" dirty="0" smtClean="0">
                <a:solidFill>
                  <a:srgbClr val="C00000"/>
                </a:solidFill>
                <a:latin typeface="Cambria" pitchFamily="18" charset="0"/>
                <a:hlinkClick r:id="rId3"/>
              </a:rPr>
              <a:t>http://svetlananikitin.wixsite.com/</a:t>
            </a:r>
            <a:endParaRPr lang="ru-RU" sz="2000" b="1" dirty="0" smtClean="0">
              <a:solidFill>
                <a:srgbClr val="C00000"/>
              </a:solidFill>
              <a:latin typeface="Cambria" pitchFamily="18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Cambria" pitchFamily="18" charset="0"/>
              </a:rPr>
              <a:t>Участники – 13 молодых педагогов и 73 педагога со стажем более 3 лет</a:t>
            </a:r>
            <a:endParaRPr lang="ru-RU" sz="2000" dirty="0">
              <a:latin typeface="Cambr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104" y="1268760"/>
            <a:ext cx="337303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Cambria" pitchFamily="18" charset="0"/>
              </a:rPr>
              <a:t>Проведены 4 заседания </a:t>
            </a:r>
          </a:p>
          <a:p>
            <a:r>
              <a:rPr lang="ru-RU" b="1" dirty="0" smtClean="0">
                <a:latin typeface="Cambria" pitchFamily="18" charset="0"/>
              </a:rPr>
              <a:t>для воспитателей </a:t>
            </a:r>
          </a:p>
          <a:p>
            <a:r>
              <a:rPr lang="ru-RU" b="1" dirty="0" smtClean="0">
                <a:latin typeface="Cambria" pitchFamily="18" charset="0"/>
              </a:rPr>
              <a:t>со стажем до 3 лет</a:t>
            </a:r>
          </a:p>
          <a:p>
            <a:pPr>
              <a:buFont typeface="Wingdings" pitchFamily="2" charset="2"/>
              <a:buChar char="ü"/>
            </a:pPr>
            <a:endParaRPr lang="ru-RU" sz="2000" b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Cambria" pitchFamily="18" charset="0"/>
              </a:rPr>
              <a:t>Создан банк нормативных </a:t>
            </a:r>
          </a:p>
          <a:p>
            <a:r>
              <a:rPr lang="ru-RU" b="1" dirty="0" smtClean="0">
                <a:latin typeface="Cambria" pitchFamily="18" charset="0"/>
              </a:rPr>
              <a:t>документов – 22, </a:t>
            </a:r>
          </a:p>
          <a:p>
            <a:r>
              <a:rPr lang="ru-RU" b="1" dirty="0" smtClean="0">
                <a:latin typeface="Cambria" pitchFamily="18" charset="0"/>
              </a:rPr>
              <a:t>создан банк методических </a:t>
            </a:r>
          </a:p>
          <a:p>
            <a:r>
              <a:rPr lang="ru-RU" b="1" dirty="0" smtClean="0">
                <a:latin typeface="Cambria" pitchFamily="18" charset="0"/>
              </a:rPr>
              <a:t> разработок - 34</a:t>
            </a:r>
          </a:p>
          <a:p>
            <a:pPr>
              <a:buFont typeface="Wingdings" pitchFamily="2" charset="2"/>
              <a:buChar char="ü"/>
            </a:pPr>
            <a:endParaRPr lang="ru-RU" sz="2000" b="1" dirty="0" smtClean="0">
              <a:latin typeface="Cambria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24328" y="476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720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548680"/>
            <a:ext cx="80648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</a:rPr>
              <a:t>Методический проект 2019г.</a:t>
            </a:r>
          </a:p>
          <a:p>
            <a:pPr algn="ctr"/>
            <a:r>
              <a:rPr lang="ru-RU" sz="2000" b="1" dirty="0" smtClean="0">
                <a:solidFill>
                  <a:srgbClr val="000099"/>
                </a:solidFill>
              </a:rPr>
              <a:t>«Формы </a:t>
            </a:r>
            <a:r>
              <a:rPr lang="ru-RU" sz="2000" b="1" dirty="0" smtClean="0">
                <a:solidFill>
                  <a:srgbClr val="000099"/>
                </a:solidFill>
              </a:rPr>
              <a:t>методической работы»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88024" y="1340768"/>
            <a:ext cx="4072846" cy="60016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ambria" pitchFamily="18" charset="0"/>
              </a:rPr>
              <a:t>Проведены индивидуальные </a:t>
            </a:r>
          </a:p>
          <a:p>
            <a:r>
              <a:rPr lang="ru-RU" sz="2000" b="1" dirty="0" smtClean="0">
                <a:latin typeface="Cambria" pitchFamily="18" charset="0"/>
              </a:rPr>
              <a:t>консультации 5 завучей,</a:t>
            </a:r>
          </a:p>
          <a:p>
            <a:r>
              <a:rPr lang="ru-RU" sz="2000" b="1" dirty="0" smtClean="0">
                <a:latin typeface="Cambria" pitchFamily="18" charset="0"/>
              </a:rPr>
              <a:t>имеющих стаж менее 3 лет</a:t>
            </a:r>
          </a:p>
          <a:p>
            <a:pPr>
              <a:buFont typeface="Wingdings" pitchFamily="2" charset="2"/>
              <a:buChar char="ü"/>
            </a:pPr>
            <a:endParaRPr lang="ru-RU" sz="2000" b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ambria" pitchFamily="18" charset="0"/>
              </a:rPr>
              <a:t>Проведено 2 семинара-</a:t>
            </a:r>
          </a:p>
          <a:p>
            <a:r>
              <a:rPr lang="ru-RU" sz="2000" b="1" dirty="0" smtClean="0">
                <a:latin typeface="Cambria" pitchFamily="18" charset="0"/>
              </a:rPr>
              <a:t>практикума на районном </a:t>
            </a:r>
          </a:p>
          <a:p>
            <a:r>
              <a:rPr lang="ru-RU" sz="2000" b="1" dirty="0" smtClean="0">
                <a:latin typeface="Cambria" pitchFamily="18" charset="0"/>
              </a:rPr>
              <a:t>уровне</a:t>
            </a:r>
          </a:p>
          <a:p>
            <a:pPr>
              <a:buFont typeface="Wingdings" pitchFamily="2" charset="2"/>
              <a:buChar char="ü"/>
            </a:pPr>
            <a:endParaRPr lang="ru-RU" sz="2000" b="1" dirty="0" smtClean="0">
              <a:latin typeface="Cambria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2000" b="1" dirty="0" smtClean="0">
                <a:latin typeface="Cambria" pitchFamily="18" charset="0"/>
              </a:rPr>
              <a:t>Подготовлены и проведены </a:t>
            </a:r>
          </a:p>
          <a:p>
            <a:r>
              <a:rPr lang="ru-RU" sz="2000" b="1" dirty="0" smtClean="0">
                <a:latin typeface="Cambria" pitchFamily="18" charset="0"/>
              </a:rPr>
              <a:t>семинары в 10 школах </a:t>
            </a:r>
          </a:p>
          <a:p>
            <a:r>
              <a:rPr lang="ru-RU" sz="2000" b="1" dirty="0" smtClean="0">
                <a:latin typeface="Cambria" pitchFamily="18" charset="0"/>
              </a:rPr>
              <a:t>района в рамках ШМО</a:t>
            </a:r>
          </a:p>
          <a:p>
            <a:endParaRPr lang="ru-RU" sz="2000" dirty="0" smtClean="0">
              <a:latin typeface="Cambria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2529" name="Picture 1" descr="C:\Users\Zam\Downloads\IMG_20200610_133556_resized_20200610_013644137.jpg"/>
          <p:cNvPicPr>
            <a:picLocks noChangeAspect="1" noChangeArrowheads="1"/>
          </p:cNvPicPr>
          <p:nvPr/>
        </p:nvPicPr>
        <p:blipFill>
          <a:blip r:embed="rId2" cstate="print"/>
          <a:srcRect l="4917" t="4441" r="4936" b="5253"/>
          <a:stretch>
            <a:fillRect/>
          </a:stretch>
        </p:blipFill>
        <p:spPr bwMode="auto">
          <a:xfrm>
            <a:off x="395536" y="1772816"/>
            <a:ext cx="3528392" cy="391330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3347864" y="4797152"/>
            <a:ext cx="5112568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выпущено  видео пособие (диск)  с формами методической работы школ района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42182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 descr="blob:https://web.whatsapp.com/899b09fe-a8f4-49aa-9394-78d9592686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whatsapp.com/899b09fe-a8f4-49aa-9394-78d95926861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5" name="AutoShape 7" descr="blob:https://web.whatsapp.com/68424377-def6-41c2-8258-d6e9ec5e7a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AutoShape 9" descr="blob:https://web.whatsapp.com/68424377-def6-41c2-8258-d6e9ec5e7ae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C:\Users\Zam\Desktop\68424377-def6-41c2-8258-d6e9ec5e7aee.jpg"/>
          <p:cNvPicPr>
            <a:picLocks noChangeAspect="1" noChangeArrowheads="1"/>
          </p:cNvPicPr>
          <p:nvPr/>
        </p:nvPicPr>
        <p:blipFill>
          <a:blip r:embed="rId2" cstate="print"/>
          <a:srcRect t="24800" b="43886"/>
          <a:stretch>
            <a:fillRect/>
          </a:stretch>
        </p:blipFill>
        <p:spPr bwMode="auto">
          <a:xfrm>
            <a:off x="4283968" y="1340768"/>
            <a:ext cx="4389367" cy="2978030"/>
          </a:xfrm>
          <a:prstGeom prst="rect">
            <a:avLst/>
          </a:prstGeom>
          <a:noFill/>
        </p:spPr>
      </p:pic>
      <p:pic>
        <p:nvPicPr>
          <p:cNvPr id="2053" name="Picture 5" descr="C:\Users\Zam\AppData\Local\Temp\Rar$DIa0.980\Клуб УГ6.jpg"/>
          <p:cNvPicPr>
            <a:picLocks noChangeAspect="1" noChangeArrowheads="1"/>
          </p:cNvPicPr>
          <p:nvPr/>
        </p:nvPicPr>
        <p:blipFill>
          <a:blip r:embed="rId3" cstate="print"/>
          <a:srcRect l="12988" t="3871" r="16925" b="-1254"/>
          <a:stretch>
            <a:fillRect/>
          </a:stretch>
        </p:blipFill>
        <p:spPr bwMode="auto">
          <a:xfrm>
            <a:off x="395536" y="2636912"/>
            <a:ext cx="4384908" cy="280831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95536" y="476672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99"/>
                </a:solidFill>
              </a:rPr>
              <a:t>Методический проект  2019г.</a:t>
            </a:r>
          </a:p>
          <a:p>
            <a:pPr algn="ctr"/>
            <a:r>
              <a:rPr lang="ru-RU" b="1" dirty="0" smtClean="0">
                <a:solidFill>
                  <a:srgbClr val="000099"/>
                </a:solidFill>
              </a:rPr>
              <a:t>«Клуб </a:t>
            </a:r>
            <a:r>
              <a:rPr lang="ru-RU" b="1" dirty="0" smtClean="0">
                <a:solidFill>
                  <a:srgbClr val="000099"/>
                </a:solidFill>
              </a:rPr>
              <a:t>«Учитель года»: шаг к профессиональному успеху»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1340768"/>
            <a:ext cx="3960440" cy="120032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Создан клуб по данному направлению и разработаны методические рекомендации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211960" y="3933056"/>
            <a:ext cx="4424481" cy="2308324"/>
          </a:xfrm>
          <a:prstGeom prst="rect">
            <a:avLst/>
          </a:prstGeom>
          <a:solidFill>
            <a:srgbClr val="FFFFFF"/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Cambria" pitchFamily="18" charset="0"/>
              </a:rPr>
              <a:t>Проведено 4 заседания клуба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Cambria" pitchFamily="18" charset="0"/>
              </a:rPr>
              <a:t>Проведён круглый стол с </a:t>
            </a:r>
          </a:p>
          <a:p>
            <a:r>
              <a:rPr lang="ru-RU" b="1" dirty="0" smtClean="0">
                <a:latin typeface="Cambria" pitchFamily="18" charset="0"/>
              </a:rPr>
              <a:t>присутствием начальника РОО</a:t>
            </a:r>
          </a:p>
          <a:p>
            <a:pPr>
              <a:buFont typeface="Wingdings" pitchFamily="2" charset="2"/>
              <a:buChar char="ü"/>
            </a:pPr>
            <a:r>
              <a:rPr lang="ru-RU" b="1" dirty="0" smtClean="0">
                <a:latin typeface="Cambria" pitchFamily="18" charset="0"/>
              </a:rPr>
              <a:t>Проведено 2 тренинга</a:t>
            </a:r>
          </a:p>
          <a:p>
            <a:r>
              <a:rPr lang="ru-RU" b="1" dirty="0" smtClean="0">
                <a:latin typeface="Cambria" pitchFamily="18" charset="0"/>
              </a:rPr>
              <a:t> «Профилактика эмоционального </a:t>
            </a:r>
          </a:p>
          <a:p>
            <a:r>
              <a:rPr lang="ru-RU" b="1" dirty="0" smtClean="0">
                <a:latin typeface="Cambria" pitchFamily="18" charset="0"/>
              </a:rPr>
              <a:t>выгорания педагога»</a:t>
            </a:r>
          </a:p>
          <a:p>
            <a:r>
              <a:rPr lang="ru-RU" b="1" dirty="0" smtClean="0">
                <a:latin typeface="Cambria" pitchFamily="18" charset="0"/>
              </a:rPr>
              <a:t>Проведены мастерские по подготовке</a:t>
            </a:r>
          </a:p>
          <a:p>
            <a:r>
              <a:rPr lang="ru-RU" b="1" dirty="0" smtClean="0">
                <a:latin typeface="Cambria" pitchFamily="18" charset="0"/>
              </a:rPr>
              <a:t> к конкурсным испытаниям</a:t>
            </a:r>
            <a:endParaRPr lang="ru-RU" b="1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141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183</TotalTime>
  <Words>1333</Words>
  <Application>Microsoft Office PowerPoint</Application>
  <PresentationFormat>Экран (4:3)</PresentationFormat>
  <Paragraphs>242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 Цель: Развитие творческих инициатив, совершенствование профессиональной деятельности и компетентности школьных библиотекарей в области цифровых образовательных ресурсов, через создание виртуального читального зала 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</dc:creator>
  <cp:lastModifiedBy>Zam</cp:lastModifiedBy>
  <cp:revision>17</cp:revision>
  <dcterms:created xsi:type="dcterms:W3CDTF">2020-06-21T18:12:03Z</dcterms:created>
  <dcterms:modified xsi:type="dcterms:W3CDTF">2020-06-22T11:16:33Z</dcterms:modified>
</cp:coreProperties>
</file>